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rimo" panose="020B0604020202020204" charset="0"/>
      <p:regular r:id="rId14"/>
    </p:embeddedFont>
    <p:embeddedFont>
      <p:font typeface="Arimo Bold" panose="020B0604020202020204" charset="0"/>
      <p:regular r:id="rId15"/>
    </p:embeddedFont>
    <p:embeddedFont>
      <p:font typeface="Lato" panose="020F0502020204030203" pitchFamily="34" charset="0"/>
      <p:regular r:id="rId16"/>
    </p:embeddedFont>
    <p:embeddedFont>
      <p:font typeface="Lato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53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02.12.2025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92238" y="3760886"/>
            <a:ext cx="9445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Movie Recommendation System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5919936"/>
            <a:ext cx="9445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AI-Based Smart Genre Recommender using Live TMDb Data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992238" y="1058615"/>
            <a:ext cx="7088237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2672358"/>
            <a:ext cx="4252912" cy="569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Key Achievements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3430340"/>
            <a:ext cx="9505355" cy="1909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The recommender delivers fast, reliable, and real-time genre suggestions that work seamlessly across multiple film industries. By implementing custom keyword matching, the system overcomes the limitations of poorly tagged Indian cinema in standard APIs.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5585520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Future Enhancements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6254800"/>
            <a:ext cx="9505355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ML-based similarity scoring for deeper analysis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6807548"/>
            <a:ext cx="9505355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User profile integration for personalized recommendations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7360295"/>
            <a:ext cx="9505355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Advanced deep learning models for content understanding</a:t>
            </a:r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1198870" y="2745879"/>
            <a:ext cx="6106269" cy="6106269"/>
            <a:chOff x="0" y="0"/>
            <a:chExt cx="8141692" cy="8141692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8141716" cy="8141716"/>
            </a:xfrm>
            <a:custGeom>
              <a:avLst/>
              <a:gdLst/>
              <a:ahLst/>
              <a:cxnLst/>
              <a:rect l="l" t="t" r="r" b="b"/>
              <a:pathLst>
                <a:path w="8141716" h="8141716">
                  <a:moveTo>
                    <a:pt x="0" y="0"/>
                  </a:moveTo>
                  <a:lnTo>
                    <a:pt x="8141716" y="0"/>
                  </a:lnTo>
                  <a:lnTo>
                    <a:pt x="8141716" y="8141716"/>
                  </a:lnTo>
                  <a:lnTo>
                    <a:pt x="0" y="81417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92238" y="3585716"/>
            <a:ext cx="9445526" cy="1876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37"/>
              </a:lnSpc>
            </a:pPr>
            <a:r>
              <a:rPr lang="en-US" sz="11124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Thank You!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473351" y="5959127"/>
            <a:ext cx="5670649" cy="74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992238" y="1931789"/>
            <a:ext cx="4396621" cy="900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Project Team: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85429" y="3423940"/>
            <a:ext cx="16303526" cy="423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Name                                                                                                                        Enrollment Number   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87475" y="4209752"/>
            <a:ext cx="16313051" cy="4093071"/>
            <a:chOff x="0" y="0"/>
            <a:chExt cx="21750735" cy="545742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750655" cy="5457444"/>
            </a:xfrm>
            <a:custGeom>
              <a:avLst/>
              <a:gdLst/>
              <a:ahLst/>
              <a:cxnLst/>
              <a:rect l="l" t="t" r="r" b="b"/>
              <a:pathLst>
                <a:path w="21750655" h="5457444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21585301" y="0"/>
                  </a:lnTo>
                  <a:lnTo>
                    <a:pt x="21585301" y="6350"/>
                  </a:lnTo>
                  <a:lnTo>
                    <a:pt x="21585301" y="0"/>
                  </a:lnTo>
                  <a:cubicBezTo>
                    <a:pt x="21676615" y="0"/>
                    <a:pt x="21750655" y="73914"/>
                    <a:pt x="21750655" y="165100"/>
                  </a:cubicBezTo>
                  <a:lnTo>
                    <a:pt x="21744305" y="165100"/>
                  </a:lnTo>
                  <a:lnTo>
                    <a:pt x="21750655" y="165100"/>
                  </a:lnTo>
                  <a:lnTo>
                    <a:pt x="21750655" y="5292344"/>
                  </a:lnTo>
                  <a:lnTo>
                    <a:pt x="21744305" y="5292344"/>
                  </a:lnTo>
                  <a:lnTo>
                    <a:pt x="21750655" y="5292344"/>
                  </a:lnTo>
                  <a:cubicBezTo>
                    <a:pt x="21750655" y="5383530"/>
                    <a:pt x="21676615" y="5457444"/>
                    <a:pt x="21585301" y="5457444"/>
                  </a:cubicBezTo>
                  <a:lnTo>
                    <a:pt x="21585301" y="5451094"/>
                  </a:lnTo>
                  <a:lnTo>
                    <a:pt x="21585301" y="5457444"/>
                  </a:lnTo>
                  <a:lnTo>
                    <a:pt x="165354" y="5457444"/>
                  </a:lnTo>
                  <a:lnTo>
                    <a:pt x="165354" y="5451094"/>
                  </a:lnTo>
                  <a:lnTo>
                    <a:pt x="165354" y="5457444"/>
                  </a:lnTo>
                  <a:cubicBezTo>
                    <a:pt x="74041" y="5457444"/>
                    <a:pt x="0" y="5383530"/>
                    <a:pt x="0" y="529234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292344"/>
                  </a:lnTo>
                  <a:lnTo>
                    <a:pt x="6350" y="5292344"/>
                  </a:lnTo>
                  <a:lnTo>
                    <a:pt x="12700" y="5292344"/>
                  </a:lnTo>
                  <a:cubicBezTo>
                    <a:pt x="12700" y="5376545"/>
                    <a:pt x="81026" y="5444744"/>
                    <a:pt x="165354" y="5444744"/>
                  </a:cubicBezTo>
                  <a:lnTo>
                    <a:pt x="21585301" y="5444744"/>
                  </a:lnTo>
                  <a:cubicBezTo>
                    <a:pt x="21669629" y="5444744"/>
                    <a:pt x="21737955" y="5376545"/>
                    <a:pt x="21737955" y="5292344"/>
                  </a:cubicBezTo>
                  <a:lnTo>
                    <a:pt x="21737955" y="165100"/>
                  </a:lnTo>
                  <a:cubicBezTo>
                    <a:pt x="21737955" y="80899"/>
                    <a:pt x="21669629" y="12700"/>
                    <a:pt x="21585301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000000">
                <a:alpha val="392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001762" y="4224040"/>
            <a:ext cx="16284476" cy="812899"/>
            <a:chOff x="0" y="0"/>
            <a:chExt cx="21712635" cy="108386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1712682" cy="1083818"/>
            </a:xfrm>
            <a:custGeom>
              <a:avLst/>
              <a:gdLst/>
              <a:ahLst/>
              <a:cxnLst/>
              <a:rect l="l" t="t" r="r" b="b"/>
              <a:pathLst>
                <a:path w="21712682" h="1083818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TextBox 12"/>
          <p:cNvSpPr txBox="1"/>
          <p:nvPr/>
        </p:nvSpPr>
        <p:spPr>
          <a:xfrm>
            <a:off x="1285429" y="4308425"/>
            <a:ext cx="9198769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Khatik Prince Meghraj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060758" y="4308425"/>
            <a:ext cx="5941962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2503842036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01762" y="5036939"/>
            <a:ext cx="16284476" cy="812899"/>
            <a:chOff x="0" y="0"/>
            <a:chExt cx="21712635" cy="108386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1712682" cy="1083818"/>
            </a:xfrm>
            <a:custGeom>
              <a:avLst/>
              <a:gdLst/>
              <a:ahLst/>
              <a:cxnLst/>
              <a:rect l="l" t="t" r="r" b="b"/>
              <a:pathLst>
                <a:path w="21712682" h="1083818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285429" y="5121325"/>
            <a:ext cx="9198769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Mahajan Chirag Nemichand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060758" y="5121325"/>
            <a:ext cx="5941962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2503942018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001762" y="5849839"/>
            <a:ext cx="16284476" cy="812899"/>
            <a:chOff x="0" y="0"/>
            <a:chExt cx="21712635" cy="108386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1712682" cy="1083818"/>
            </a:xfrm>
            <a:custGeom>
              <a:avLst/>
              <a:gdLst/>
              <a:ahLst/>
              <a:cxnLst/>
              <a:rect l="l" t="t" r="r" b="b"/>
              <a:pathLst>
                <a:path w="21712682" h="1083818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0" name="TextBox 20"/>
          <p:cNvSpPr txBox="1"/>
          <p:nvPr/>
        </p:nvSpPr>
        <p:spPr>
          <a:xfrm>
            <a:off x="1285429" y="5934224"/>
            <a:ext cx="9198769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Patel Dharmik Maheshbhai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060758" y="5934224"/>
            <a:ext cx="5941962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2501542073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001762" y="6662737"/>
            <a:ext cx="16284476" cy="812899"/>
            <a:chOff x="0" y="0"/>
            <a:chExt cx="21712635" cy="108386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1712682" cy="1083818"/>
            </a:xfrm>
            <a:custGeom>
              <a:avLst/>
              <a:gdLst/>
              <a:ahLst/>
              <a:cxnLst/>
              <a:rect l="l" t="t" r="r" b="b"/>
              <a:pathLst>
                <a:path w="21712682" h="1083818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4" name="TextBox 24"/>
          <p:cNvSpPr txBox="1"/>
          <p:nvPr/>
        </p:nvSpPr>
        <p:spPr>
          <a:xfrm>
            <a:off x="1285429" y="6747122"/>
            <a:ext cx="9198769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Patel NishitKumar Bhaveshbhai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060758" y="6747122"/>
            <a:ext cx="5941962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2501442081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001762" y="7475636"/>
            <a:ext cx="16284476" cy="812899"/>
            <a:chOff x="0" y="0"/>
            <a:chExt cx="21712635" cy="108386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1712682" cy="1083818"/>
            </a:xfrm>
            <a:custGeom>
              <a:avLst/>
              <a:gdLst/>
              <a:ahLst/>
              <a:cxnLst/>
              <a:rect l="l" t="t" r="r" b="b"/>
              <a:pathLst>
                <a:path w="21712682" h="1083818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8" name="TextBox 28"/>
          <p:cNvSpPr txBox="1"/>
          <p:nvPr/>
        </p:nvSpPr>
        <p:spPr>
          <a:xfrm>
            <a:off x="1285429" y="7560022"/>
            <a:ext cx="9198769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Pawar Sumit Santosh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060758" y="7560022"/>
            <a:ext cx="5941962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2503942028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992238" y="1672829"/>
            <a:ext cx="7088237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System Overview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5" y="3178225"/>
            <a:ext cx="5254973" cy="4157216"/>
            <a:chOff x="0" y="0"/>
            <a:chExt cx="7006630" cy="5542955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993890" cy="5530215"/>
            </a:xfrm>
            <a:custGeom>
              <a:avLst/>
              <a:gdLst/>
              <a:ahLst/>
              <a:cxnLst/>
              <a:rect l="l" t="t" r="r" b="b"/>
              <a:pathLst>
                <a:path w="6993890" h="5530215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140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5371465"/>
                  </a:lnTo>
                  <a:cubicBezTo>
                    <a:pt x="6993890" y="5459095"/>
                    <a:pt x="6922770" y="5530215"/>
                    <a:pt x="6835013" y="5530215"/>
                  </a:cubicBezTo>
                  <a:lnTo>
                    <a:pt x="158877" y="5530215"/>
                  </a:lnTo>
                  <a:cubicBezTo>
                    <a:pt x="71120" y="5530215"/>
                    <a:pt x="0" y="5459222"/>
                    <a:pt x="0" y="5371465"/>
                  </a:cubicBezTo>
                  <a:close/>
                </a:path>
              </a:pathLst>
            </a:custGeom>
            <a:solidFill>
              <a:srgbClr val="E8E8E3"/>
            </a:solidFill>
            <a:ln w="12700">
              <a:solidFill>
                <a:srgbClr val="000000"/>
              </a:solidFill>
            </a:ln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7006717" cy="5542915"/>
            </a:xfrm>
            <a:custGeom>
              <a:avLst/>
              <a:gdLst/>
              <a:ahLst/>
              <a:cxnLst/>
              <a:rect l="l" t="t" r="r" b="b"/>
              <a:pathLst>
                <a:path w="7006717" h="5542915">
                  <a:moveTo>
                    <a:pt x="0" y="165100"/>
                  </a:moveTo>
                  <a:cubicBezTo>
                    <a:pt x="0" y="73914"/>
                    <a:pt x="73914" y="0"/>
                    <a:pt x="165227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5377815"/>
                  </a:lnTo>
                  <a:lnTo>
                    <a:pt x="7000367" y="5377815"/>
                  </a:lnTo>
                  <a:lnTo>
                    <a:pt x="7006717" y="5377815"/>
                  </a:lnTo>
                  <a:cubicBezTo>
                    <a:pt x="7006717" y="5469001"/>
                    <a:pt x="6932803" y="5542915"/>
                    <a:pt x="6841490" y="5542915"/>
                  </a:cubicBezTo>
                  <a:lnTo>
                    <a:pt x="6841490" y="5536565"/>
                  </a:lnTo>
                  <a:lnTo>
                    <a:pt x="6841490" y="5542915"/>
                  </a:lnTo>
                  <a:lnTo>
                    <a:pt x="165227" y="5542915"/>
                  </a:lnTo>
                  <a:lnTo>
                    <a:pt x="165227" y="5536565"/>
                  </a:lnTo>
                  <a:lnTo>
                    <a:pt x="165227" y="5542915"/>
                  </a:lnTo>
                  <a:cubicBezTo>
                    <a:pt x="74041" y="5542915"/>
                    <a:pt x="0" y="5469001"/>
                    <a:pt x="0" y="5377815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377815"/>
                  </a:lnTo>
                  <a:lnTo>
                    <a:pt x="6350" y="5377815"/>
                  </a:lnTo>
                  <a:lnTo>
                    <a:pt x="12700" y="5377815"/>
                  </a:lnTo>
                  <a:cubicBezTo>
                    <a:pt x="12700" y="5462016"/>
                    <a:pt x="81026" y="5530215"/>
                    <a:pt x="165227" y="5530215"/>
                  </a:cubicBezTo>
                  <a:lnTo>
                    <a:pt x="6841490" y="5530215"/>
                  </a:lnTo>
                  <a:cubicBezTo>
                    <a:pt x="6925691" y="5530215"/>
                    <a:pt x="6994017" y="5462016"/>
                    <a:pt x="6994017" y="5377815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490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285280" y="3476030"/>
            <a:ext cx="850552" cy="850552"/>
            <a:chOff x="0" y="0"/>
            <a:chExt cx="1134070" cy="113407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Freeform 12" descr="preencoded.png"/>
          <p:cNvSpPr/>
          <p:nvPr/>
        </p:nvSpPr>
        <p:spPr>
          <a:xfrm>
            <a:off x="1519238" y="3709839"/>
            <a:ext cx="382638" cy="382638"/>
          </a:xfrm>
          <a:custGeom>
            <a:avLst/>
            <a:gdLst/>
            <a:ahLst/>
            <a:cxnLst/>
            <a:rect l="l" t="t" r="r" b="b"/>
            <a:pathLst>
              <a:path w="382638" h="382638">
                <a:moveTo>
                  <a:pt x="0" y="0"/>
                </a:moveTo>
                <a:lnTo>
                  <a:pt x="382637" y="0"/>
                </a:lnTo>
                <a:lnTo>
                  <a:pt x="382637" y="382637"/>
                </a:lnTo>
                <a:lnTo>
                  <a:pt x="0" y="3826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2439" b="-2439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285280" y="4572000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AI-Powered Engine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85280" y="5127872"/>
            <a:ext cx="4659362" cy="1909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Intelligent recommendation system that analyzes movie content to deliver personalized suggestions based on genre preferences.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516440" y="3178225"/>
            <a:ext cx="5254973" cy="4157216"/>
            <a:chOff x="0" y="0"/>
            <a:chExt cx="7006630" cy="5542955"/>
          </a:xfrm>
        </p:grpSpPr>
        <p:sp>
          <p:nvSpPr>
            <p:cNvPr id="16" name="Freeform 16"/>
            <p:cNvSpPr/>
            <p:nvPr/>
          </p:nvSpPr>
          <p:spPr>
            <a:xfrm>
              <a:off x="6350" y="6350"/>
              <a:ext cx="6993890" cy="5530215"/>
            </a:xfrm>
            <a:custGeom>
              <a:avLst/>
              <a:gdLst/>
              <a:ahLst/>
              <a:cxnLst/>
              <a:rect l="l" t="t" r="r" b="b"/>
              <a:pathLst>
                <a:path w="6993890" h="5530215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140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5371465"/>
                  </a:lnTo>
                  <a:cubicBezTo>
                    <a:pt x="6993890" y="5459095"/>
                    <a:pt x="6922770" y="5530215"/>
                    <a:pt x="6835013" y="5530215"/>
                  </a:cubicBezTo>
                  <a:lnTo>
                    <a:pt x="158877" y="5530215"/>
                  </a:lnTo>
                  <a:cubicBezTo>
                    <a:pt x="71120" y="5530215"/>
                    <a:pt x="0" y="5459222"/>
                    <a:pt x="0" y="5371465"/>
                  </a:cubicBezTo>
                  <a:close/>
                </a:path>
              </a:pathLst>
            </a:custGeom>
            <a:solidFill>
              <a:srgbClr val="E8E8E3"/>
            </a:solidFill>
            <a:ln w="12700">
              <a:solidFill>
                <a:srgbClr val="000000"/>
              </a:solidFill>
            </a:ln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7006717" cy="5542915"/>
            </a:xfrm>
            <a:custGeom>
              <a:avLst/>
              <a:gdLst/>
              <a:ahLst/>
              <a:cxnLst/>
              <a:rect l="l" t="t" r="r" b="b"/>
              <a:pathLst>
                <a:path w="7006717" h="5542915">
                  <a:moveTo>
                    <a:pt x="0" y="165100"/>
                  </a:moveTo>
                  <a:cubicBezTo>
                    <a:pt x="0" y="73914"/>
                    <a:pt x="73914" y="0"/>
                    <a:pt x="165227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5377815"/>
                  </a:lnTo>
                  <a:lnTo>
                    <a:pt x="7000367" y="5377815"/>
                  </a:lnTo>
                  <a:lnTo>
                    <a:pt x="7006717" y="5377815"/>
                  </a:lnTo>
                  <a:cubicBezTo>
                    <a:pt x="7006717" y="5469001"/>
                    <a:pt x="6932803" y="5542915"/>
                    <a:pt x="6841490" y="5542915"/>
                  </a:cubicBezTo>
                  <a:lnTo>
                    <a:pt x="6841490" y="5536565"/>
                  </a:lnTo>
                  <a:lnTo>
                    <a:pt x="6841490" y="5542915"/>
                  </a:lnTo>
                  <a:lnTo>
                    <a:pt x="165227" y="5542915"/>
                  </a:lnTo>
                  <a:lnTo>
                    <a:pt x="165227" y="5536565"/>
                  </a:lnTo>
                  <a:lnTo>
                    <a:pt x="165227" y="5542915"/>
                  </a:lnTo>
                  <a:cubicBezTo>
                    <a:pt x="74041" y="5542915"/>
                    <a:pt x="0" y="5469001"/>
                    <a:pt x="0" y="5377815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377815"/>
                  </a:lnTo>
                  <a:lnTo>
                    <a:pt x="6350" y="5377815"/>
                  </a:lnTo>
                  <a:lnTo>
                    <a:pt x="12700" y="5377815"/>
                  </a:lnTo>
                  <a:cubicBezTo>
                    <a:pt x="12700" y="5462016"/>
                    <a:pt x="81026" y="5530215"/>
                    <a:pt x="165227" y="5530215"/>
                  </a:cubicBezTo>
                  <a:lnTo>
                    <a:pt x="6841490" y="5530215"/>
                  </a:lnTo>
                  <a:cubicBezTo>
                    <a:pt x="6925691" y="5530215"/>
                    <a:pt x="6994017" y="5462016"/>
                    <a:pt x="6994017" y="5377815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490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8" name="Group 18"/>
          <p:cNvGrpSpPr/>
          <p:nvPr/>
        </p:nvGrpSpPr>
        <p:grpSpPr>
          <a:xfrm>
            <a:off x="6814245" y="3476030"/>
            <a:ext cx="850552" cy="850552"/>
            <a:chOff x="0" y="0"/>
            <a:chExt cx="1134070" cy="113407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0" name="Freeform 20" descr="preencoded.png"/>
          <p:cNvSpPr/>
          <p:nvPr/>
        </p:nvSpPr>
        <p:spPr>
          <a:xfrm>
            <a:off x="7048202" y="3709839"/>
            <a:ext cx="382638" cy="382638"/>
          </a:xfrm>
          <a:custGeom>
            <a:avLst/>
            <a:gdLst/>
            <a:ahLst/>
            <a:cxnLst/>
            <a:rect l="l" t="t" r="r" b="b"/>
            <a:pathLst>
              <a:path w="382638" h="382638">
                <a:moveTo>
                  <a:pt x="0" y="0"/>
                </a:moveTo>
                <a:lnTo>
                  <a:pt x="382638" y="0"/>
                </a:lnTo>
                <a:lnTo>
                  <a:pt x="382638" y="382637"/>
                </a:lnTo>
                <a:lnTo>
                  <a:pt x="0" y="3826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1219" b="-1219"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6814245" y="4572000"/>
            <a:ext cx="3858816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Multi-Language Support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814245" y="5127872"/>
            <a:ext cx="4659362" cy="1909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Fetches live data across English and major Indian languages including Hindi, Telugu, Tamil, Malayalam, and Kannada.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2045404" y="3178225"/>
            <a:ext cx="5254973" cy="4157216"/>
            <a:chOff x="0" y="0"/>
            <a:chExt cx="7006630" cy="5542955"/>
          </a:xfrm>
        </p:grpSpPr>
        <p:sp>
          <p:nvSpPr>
            <p:cNvPr id="24" name="Freeform 24"/>
            <p:cNvSpPr/>
            <p:nvPr/>
          </p:nvSpPr>
          <p:spPr>
            <a:xfrm>
              <a:off x="6350" y="6350"/>
              <a:ext cx="6993890" cy="5530215"/>
            </a:xfrm>
            <a:custGeom>
              <a:avLst/>
              <a:gdLst/>
              <a:ahLst/>
              <a:cxnLst/>
              <a:rect l="l" t="t" r="r" b="b"/>
              <a:pathLst>
                <a:path w="6993890" h="5530215">
                  <a:moveTo>
                    <a:pt x="0" y="158750"/>
                  </a:moveTo>
                  <a:cubicBezTo>
                    <a:pt x="0" y="71120"/>
                    <a:pt x="71120" y="0"/>
                    <a:pt x="158877" y="0"/>
                  </a:cubicBezTo>
                  <a:lnTo>
                    <a:pt x="6835140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5371465"/>
                  </a:lnTo>
                  <a:cubicBezTo>
                    <a:pt x="6993890" y="5459095"/>
                    <a:pt x="6922770" y="5530215"/>
                    <a:pt x="6835013" y="5530215"/>
                  </a:cubicBezTo>
                  <a:lnTo>
                    <a:pt x="158877" y="5530215"/>
                  </a:lnTo>
                  <a:cubicBezTo>
                    <a:pt x="71120" y="5530215"/>
                    <a:pt x="0" y="5459222"/>
                    <a:pt x="0" y="5371465"/>
                  </a:cubicBezTo>
                  <a:close/>
                </a:path>
              </a:pathLst>
            </a:custGeom>
            <a:solidFill>
              <a:srgbClr val="E8E8E3"/>
            </a:solidFill>
            <a:ln w="12700">
              <a:solidFill>
                <a:srgbClr val="000000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7006717" cy="5542915"/>
            </a:xfrm>
            <a:custGeom>
              <a:avLst/>
              <a:gdLst/>
              <a:ahLst/>
              <a:cxnLst/>
              <a:rect l="l" t="t" r="r" b="b"/>
              <a:pathLst>
                <a:path w="7006717" h="5542915">
                  <a:moveTo>
                    <a:pt x="0" y="165100"/>
                  </a:moveTo>
                  <a:cubicBezTo>
                    <a:pt x="0" y="73914"/>
                    <a:pt x="73914" y="0"/>
                    <a:pt x="165227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5377815"/>
                  </a:lnTo>
                  <a:lnTo>
                    <a:pt x="7000367" y="5377815"/>
                  </a:lnTo>
                  <a:lnTo>
                    <a:pt x="7006717" y="5377815"/>
                  </a:lnTo>
                  <a:cubicBezTo>
                    <a:pt x="7006717" y="5469001"/>
                    <a:pt x="6932803" y="5542915"/>
                    <a:pt x="6841490" y="5542915"/>
                  </a:cubicBezTo>
                  <a:lnTo>
                    <a:pt x="6841490" y="5536565"/>
                  </a:lnTo>
                  <a:lnTo>
                    <a:pt x="6841490" y="5542915"/>
                  </a:lnTo>
                  <a:lnTo>
                    <a:pt x="165227" y="5542915"/>
                  </a:lnTo>
                  <a:lnTo>
                    <a:pt x="165227" y="5536565"/>
                  </a:lnTo>
                  <a:lnTo>
                    <a:pt x="165227" y="5542915"/>
                  </a:lnTo>
                  <a:cubicBezTo>
                    <a:pt x="74041" y="5542915"/>
                    <a:pt x="0" y="5469001"/>
                    <a:pt x="0" y="5377815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377815"/>
                  </a:lnTo>
                  <a:lnTo>
                    <a:pt x="6350" y="5377815"/>
                  </a:lnTo>
                  <a:lnTo>
                    <a:pt x="12700" y="5377815"/>
                  </a:lnTo>
                  <a:cubicBezTo>
                    <a:pt x="12700" y="5462016"/>
                    <a:pt x="81026" y="5530215"/>
                    <a:pt x="165227" y="5530215"/>
                  </a:cubicBezTo>
                  <a:lnTo>
                    <a:pt x="6841490" y="5530215"/>
                  </a:lnTo>
                  <a:cubicBezTo>
                    <a:pt x="6925691" y="5530215"/>
                    <a:pt x="6994017" y="5462016"/>
                    <a:pt x="6994017" y="5377815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490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6" name="Group 26"/>
          <p:cNvGrpSpPr/>
          <p:nvPr/>
        </p:nvGrpSpPr>
        <p:grpSpPr>
          <a:xfrm>
            <a:off x="12343210" y="3476030"/>
            <a:ext cx="850553" cy="850552"/>
            <a:chOff x="0" y="0"/>
            <a:chExt cx="1134070" cy="113407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134110" cy="1134110"/>
            </a:xfrm>
            <a:custGeom>
              <a:avLst/>
              <a:gdLst/>
              <a:ahLst/>
              <a:cxnLst/>
              <a:rect l="l" t="t" r="r" b="b"/>
              <a:pathLst>
                <a:path w="1134110" h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8" name="Freeform 28" descr="preencoded.png"/>
          <p:cNvSpPr/>
          <p:nvPr/>
        </p:nvSpPr>
        <p:spPr>
          <a:xfrm>
            <a:off x="12577167" y="3709839"/>
            <a:ext cx="382638" cy="382638"/>
          </a:xfrm>
          <a:custGeom>
            <a:avLst/>
            <a:gdLst/>
            <a:ahLst/>
            <a:cxnLst/>
            <a:rect l="l" t="t" r="r" b="b"/>
            <a:pathLst>
              <a:path w="382638" h="382638">
                <a:moveTo>
                  <a:pt x="0" y="0"/>
                </a:moveTo>
                <a:lnTo>
                  <a:pt x="382638" y="0"/>
                </a:lnTo>
                <a:lnTo>
                  <a:pt x="382638" y="382637"/>
                </a:lnTo>
                <a:lnTo>
                  <a:pt x="0" y="38263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9" name="TextBox 29"/>
          <p:cNvSpPr txBox="1"/>
          <p:nvPr/>
        </p:nvSpPr>
        <p:spPr>
          <a:xfrm>
            <a:off x="12343210" y="4572000"/>
            <a:ext cx="3598366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Smart Genre Detection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343210" y="5127872"/>
            <a:ext cx="4659362" cy="1909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Uses keyword-based analysis of movie overviews for more accurate categorization than standard API genre tags.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92238" y="7554366"/>
            <a:ext cx="1630352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Users simply input their preferred genre, and the system instantly outputs the top relevant movies from across multiple film industries.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18288000" cy="3544044"/>
            <a:chOff x="0" y="0"/>
            <a:chExt cx="24384000" cy="4725392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725416"/>
            </a:xfrm>
            <a:custGeom>
              <a:avLst/>
              <a:gdLst/>
              <a:ahLst/>
              <a:cxnLst/>
              <a:rect l="l" t="t" r="r" b="b"/>
              <a:pathLst>
                <a:path w="24384000" h="4725416">
                  <a:moveTo>
                    <a:pt x="0" y="0"/>
                  </a:moveTo>
                  <a:lnTo>
                    <a:pt x="24384000" y="0"/>
                  </a:lnTo>
                  <a:lnTo>
                    <a:pt x="24384000" y="4725416"/>
                  </a:lnTo>
                  <a:lnTo>
                    <a:pt x="0" y="4725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" r="-10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92238" y="4641800"/>
            <a:ext cx="7088237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Project Objectives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6255544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Core Goals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6924824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Build a smart genre-based movie recommender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7477571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Fetch real-time movie data from TMDb API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8030319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Support Hollywood and Indian movie industries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99401" y="6255544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Technical Targets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99401" y="6924824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Classify movies using overview-based keyword matching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99401" y="7477571"/>
            <a:ext cx="780588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Deliver accurate recommendations beyond unreliable API tags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99401" y="8483948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Display clean, organized lists of top movies per genre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381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948332" y="697557"/>
            <a:ext cx="7123808" cy="894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Implementation Details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8332" y="2048173"/>
            <a:ext cx="728068" cy="389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01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48332" y="2556421"/>
            <a:ext cx="8060234" cy="38100"/>
            <a:chOff x="0" y="0"/>
            <a:chExt cx="10746978" cy="50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746994" cy="50800"/>
            </a:xfrm>
            <a:custGeom>
              <a:avLst/>
              <a:gdLst/>
              <a:ahLst/>
              <a:cxnLst/>
              <a:rect l="l" t="t" r="r" b="b"/>
              <a:pathLst>
                <a:path w="10746994" h="50800">
                  <a:moveTo>
                    <a:pt x="0" y="0"/>
                  </a:moveTo>
                  <a:lnTo>
                    <a:pt x="10746994" y="0"/>
                  </a:lnTo>
                  <a:lnTo>
                    <a:pt x="1074699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0" name="TextBox 10"/>
          <p:cNvSpPr txBox="1"/>
          <p:nvPr/>
        </p:nvSpPr>
        <p:spPr>
          <a:xfrm>
            <a:off x="948332" y="2729954"/>
            <a:ext cx="3387329" cy="461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API Integration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8332" y="3268265"/>
            <a:ext cx="8060234" cy="519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Used Python and Requests library to connect with TMDb API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79434" y="2048173"/>
            <a:ext cx="728068" cy="389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02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279434" y="2556421"/>
            <a:ext cx="8060234" cy="38100"/>
            <a:chOff x="0" y="0"/>
            <a:chExt cx="10746978" cy="50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746994" cy="50800"/>
            </a:xfrm>
            <a:custGeom>
              <a:avLst/>
              <a:gdLst/>
              <a:ahLst/>
              <a:cxnLst/>
              <a:rect l="l" t="t" r="r" b="b"/>
              <a:pathLst>
                <a:path w="10746994" h="50800">
                  <a:moveTo>
                    <a:pt x="0" y="0"/>
                  </a:moveTo>
                  <a:lnTo>
                    <a:pt x="10746994" y="0"/>
                  </a:lnTo>
                  <a:lnTo>
                    <a:pt x="1074699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5" name="TextBox 15"/>
          <p:cNvSpPr txBox="1"/>
          <p:nvPr/>
        </p:nvSpPr>
        <p:spPr>
          <a:xfrm>
            <a:off x="9279434" y="2729954"/>
            <a:ext cx="3387329" cy="461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Data Collection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79434" y="3268265"/>
            <a:ext cx="8060234" cy="95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Fetched movies across 6 languages (4 pages each) totaling ~480 movies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8332" y="4609356"/>
            <a:ext cx="626566" cy="389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03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948332" y="5117604"/>
            <a:ext cx="8060234" cy="38100"/>
            <a:chOff x="0" y="0"/>
            <a:chExt cx="10746978" cy="50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746994" cy="50800"/>
            </a:xfrm>
            <a:custGeom>
              <a:avLst/>
              <a:gdLst/>
              <a:ahLst/>
              <a:cxnLst/>
              <a:rect l="l" t="t" r="r" b="b"/>
              <a:pathLst>
                <a:path w="10746994" h="50800">
                  <a:moveTo>
                    <a:pt x="0" y="0"/>
                  </a:moveTo>
                  <a:lnTo>
                    <a:pt x="10746994" y="0"/>
                  </a:lnTo>
                  <a:lnTo>
                    <a:pt x="1074699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0" name="TextBox 20"/>
          <p:cNvSpPr txBox="1"/>
          <p:nvPr/>
        </p:nvSpPr>
        <p:spPr>
          <a:xfrm>
            <a:off x="948332" y="5291137"/>
            <a:ext cx="3387329" cy="461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Data Cleaning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48332" y="5829449"/>
            <a:ext cx="8060234" cy="519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Removed duplicate entries using unique movie IDs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279434" y="4609356"/>
            <a:ext cx="626566" cy="389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04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9279434" y="5117604"/>
            <a:ext cx="8060234" cy="38100"/>
            <a:chOff x="0" y="0"/>
            <a:chExt cx="10746978" cy="50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746994" cy="50800"/>
            </a:xfrm>
            <a:custGeom>
              <a:avLst/>
              <a:gdLst/>
              <a:ahLst/>
              <a:cxnLst/>
              <a:rect l="l" t="t" r="r" b="b"/>
              <a:pathLst>
                <a:path w="10746994" h="50800">
                  <a:moveTo>
                    <a:pt x="0" y="0"/>
                  </a:moveTo>
                  <a:lnTo>
                    <a:pt x="10746994" y="0"/>
                  </a:lnTo>
                  <a:lnTo>
                    <a:pt x="1074699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5" name="TextBox 25"/>
          <p:cNvSpPr txBox="1"/>
          <p:nvPr/>
        </p:nvSpPr>
        <p:spPr>
          <a:xfrm>
            <a:off x="9279434" y="5291137"/>
            <a:ext cx="3387329" cy="461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Genre Mapping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279434" y="5829449"/>
            <a:ext cx="8060234" cy="95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Created custom keyword sets for comedy, action, romance, horror, thriller, drama, sci-fi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48332" y="7170539"/>
            <a:ext cx="728068" cy="389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05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948332" y="7678788"/>
            <a:ext cx="8060234" cy="38100"/>
            <a:chOff x="0" y="0"/>
            <a:chExt cx="10746978" cy="50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746994" cy="50800"/>
            </a:xfrm>
            <a:custGeom>
              <a:avLst/>
              <a:gdLst/>
              <a:ahLst/>
              <a:cxnLst/>
              <a:rect l="l" t="t" r="r" b="b"/>
              <a:pathLst>
                <a:path w="10746994" h="50800">
                  <a:moveTo>
                    <a:pt x="0" y="0"/>
                  </a:moveTo>
                  <a:lnTo>
                    <a:pt x="10746994" y="0"/>
                  </a:lnTo>
                  <a:lnTo>
                    <a:pt x="1074699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0" name="TextBox 30"/>
          <p:cNvSpPr txBox="1"/>
          <p:nvPr/>
        </p:nvSpPr>
        <p:spPr>
          <a:xfrm>
            <a:off x="948332" y="7852321"/>
            <a:ext cx="3387329" cy="461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Smart Detection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48332" y="8390633"/>
            <a:ext cx="8060234" cy="95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Matched keywords within movie overview text for precise categorization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279434" y="7124700"/>
            <a:ext cx="626566" cy="389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dirty="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06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9279434" y="7678788"/>
            <a:ext cx="8060234" cy="38100"/>
            <a:chOff x="0" y="0"/>
            <a:chExt cx="10746978" cy="50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0746994" cy="50800"/>
            </a:xfrm>
            <a:custGeom>
              <a:avLst/>
              <a:gdLst/>
              <a:ahLst/>
              <a:cxnLst/>
              <a:rect l="l" t="t" r="r" b="b"/>
              <a:pathLst>
                <a:path w="10746994" h="50800">
                  <a:moveTo>
                    <a:pt x="0" y="0"/>
                  </a:moveTo>
                  <a:lnTo>
                    <a:pt x="10746994" y="0"/>
                  </a:lnTo>
                  <a:lnTo>
                    <a:pt x="1074699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5" name="TextBox 35"/>
          <p:cNvSpPr txBox="1"/>
          <p:nvPr/>
        </p:nvSpPr>
        <p:spPr>
          <a:xfrm>
            <a:off x="9279434" y="7852321"/>
            <a:ext cx="3387329" cy="461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Result Display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279434" y="8390633"/>
            <a:ext cx="8060234" cy="95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Returned top 50 unique movies per genre with continuous search capability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969020" y="923628"/>
            <a:ext cx="14806166" cy="922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How the Movie Recommendation System Works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9020" y="2304306"/>
            <a:ext cx="16349960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This intelligent recommendation system delivers personalized movie suggestions by analyzing real-time data and understanding content through natural language processing.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9020" y="3501479"/>
            <a:ext cx="478780" cy="389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dirty="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01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69020" y="4029224"/>
            <a:ext cx="8036570" cy="38100"/>
            <a:chOff x="0" y="0"/>
            <a:chExt cx="10715427" cy="50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715371" cy="50800"/>
            </a:xfrm>
            <a:custGeom>
              <a:avLst/>
              <a:gdLst/>
              <a:ahLst/>
              <a:cxnLst/>
              <a:rect l="l" t="t" r="r" b="b"/>
              <a:pathLst>
                <a:path w="10715371" h="50800">
                  <a:moveTo>
                    <a:pt x="0" y="0"/>
                  </a:moveTo>
                  <a:lnTo>
                    <a:pt x="10715371" y="0"/>
                  </a:lnTo>
                  <a:lnTo>
                    <a:pt x="10715371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3" name="TextBox 13"/>
          <p:cNvSpPr txBox="1"/>
          <p:nvPr/>
        </p:nvSpPr>
        <p:spPr>
          <a:xfrm>
            <a:off x="969020" y="4215259"/>
            <a:ext cx="3460849" cy="461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Data Collection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69020" y="4747171"/>
            <a:ext cx="8036570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Built in Python, the system connects to TMDb API to fetch live movie data across English and major Indian languages in real-time.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282410" y="3501479"/>
            <a:ext cx="478780" cy="389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dirty="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02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282410" y="4029224"/>
            <a:ext cx="8036570" cy="38100"/>
            <a:chOff x="0" y="0"/>
            <a:chExt cx="10715427" cy="50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715371" cy="50800"/>
            </a:xfrm>
            <a:custGeom>
              <a:avLst/>
              <a:gdLst/>
              <a:ahLst/>
              <a:cxnLst/>
              <a:rect l="l" t="t" r="r" b="b"/>
              <a:pathLst>
                <a:path w="10715371" h="50800">
                  <a:moveTo>
                    <a:pt x="0" y="0"/>
                  </a:moveTo>
                  <a:lnTo>
                    <a:pt x="10715371" y="0"/>
                  </a:lnTo>
                  <a:lnTo>
                    <a:pt x="10715371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8" name="TextBox 18"/>
          <p:cNvSpPr txBox="1"/>
          <p:nvPr/>
        </p:nvSpPr>
        <p:spPr>
          <a:xfrm>
            <a:off x="9282410" y="4215259"/>
            <a:ext cx="3460849" cy="461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Smart Analysis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282410" y="4747171"/>
            <a:ext cx="8036570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Rather than trusting potentially inaccurate genre tags, the system reads each movie's overview text to understand its true nature.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69020" y="6117431"/>
            <a:ext cx="707380" cy="389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dirty="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03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969020" y="6645176"/>
            <a:ext cx="8036570" cy="38100"/>
            <a:chOff x="0" y="0"/>
            <a:chExt cx="10715427" cy="50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715371" cy="50800"/>
            </a:xfrm>
            <a:custGeom>
              <a:avLst/>
              <a:gdLst/>
              <a:ahLst/>
              <a:cxnLst/>
              <a:rect l="l" t="t" r="r" b="b"/>
              <a:pathLst>
                <a:path w="10715371" h="50800">
                  <a:moveTo>
                    <a:pt x="0" y="0"/>
                  </a:moveTo>
                  <a:lnTo>
                    <a:pt x="10715371" y="0"/>
                  </a:lnTo>
                  <a:lnTo>
                    <a:pt x="10715371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3" name="TextBox 23"/>
          <p:cNvSpPr txBox="1"/>
          <p:nvPr/>
        </p:nvSpPr>
        <p:spPr>
          <a:xfrm>
            <a:off x="969020" y="6831211"/>
            <a:ext cx="3460849" cy="461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Keyword Matching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69020" y="7363122"/>
            <a:ext cx="8036570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 custom-built keyword library identifies genres like action, comedy, romance, thriller, and sci-fi from movie descriptions.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282410" y="6117431"/>
            <a:ext cx="707380" cy="389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dirty="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04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9282410" y="6645176"/>
            <a:ext cx="8036570" cy="38100"/>
            <a:chOff x="0" y="0"/>
            <a:chExt cx="10715427" cy="50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715371" cy="50800"/>
            </a:xfrm>
            <a:custGeom>
              <a:avLst/>
              <a:gdLst/>
              <a:ahLst/>
              <a:cxnLst/>
              <a:rect l="l" t="t" r="r" b="b"/>
              <a:pathLst>
                <a:path w="10715371" h="50800">
                  <a:moveTo>
                    <a:pt x="0" y="0"/>
                  </a:moveTo>
                  <a:lnTo>
                    <a:pt x="10715371" y="0"/>
                  </a:lnTo>
                  <a:lnTo>
                    <a:pt x="10715371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8" name="TextBox 28"/>
          <p:cNvSpPr txBox="1"/>
          <p:nvPr/>
        </p:nvSpPr>
        <p:spPr>
          <a:xfrm>
            <a:off x="9282410" y="6831211"/>
            <a:ext cx="3460849" cy="461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Personalized Results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282410" y="7363122"/>
            <a:ext cx="8036570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When you enter a genre, the system searches overviews for matching keywords and displays the most relevant films.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69020" y="8767911"/>
            <a:ext cx="16349960" cy="538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The result is a recommendation engine that understands movies through their actual content, not just metadata labels.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776734" y="574179"/>
            <a:ext cx="6621512" cy="731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37"/>
              </a:lnSpc>
            </a:pPr>
            <a:r>
              <a:rPr lang="en-US" sz="4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Why This Method Is Better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76734" y="1831925"/>
            <a:ext cx="3329136" cy="444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Traditional Approach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76734" y="2422326"/>
            <a:ext cx="4667547" cy="43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Relies on pre-tagged genres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76734" y="2854821"/>
            <a:ext cx="4667547" cy="786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Inaccurate labels, especially for Indian cinema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76734" y="3642271"/>
            <a:ext cx="4667547" cy="43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Inconsistent metadata quality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76734" y="4074765"/>
            <a:ext cx="4667547" cy="43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Static, outdated information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995244" y="1831925"/>
            <a:ext cx="3329136" cy="444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Our Smart Solution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995244" y="2422326"/>
            <a:ext cx="4667547" cy="43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Analyzes actual movie descriptions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995244" y="2854821"/>
            <a:ext cx="4667547" cy="43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Accurate across all film industries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995244" y="3287316"/>
            <a:ext cx="4667547" cy="43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Reliable, content-based matching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995244" y="3719810"/>
            <a:ext cx="4667547" cy="43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Live data stays current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771971" y="4828282"/>
            <a:ext cx="4836765" cy="2017067"/>
            <a:chOff x="0" y="0"/>
            <a:chExt cx="6449020" cy="2689423"/>
          </a:xfrm>
        </p:grpSpPr>
        <p:sp>
          <p:nvSpPr>
            <p:cNvPr id="22" name="Freeform 22"/>
            <p:cNvSpPr/>
            <p:nvPr/>
          </p:nvSpPr>
          <p:spPr>
            <a:xfrm>
              <a:off x="6350" y="6350"/>
              <a:ext cx="6436233" cy="2676779"/>
            </a:xfrm>
            <a:custGeom>
              <a:avLst/>
              <a:gdLst/>
              <a:ahLst/>
              <a:cxnLst/>
              <a:rect l="l" t="t" r="r" b="b"/>
              <a:pathLst>
                <a:path w="6436233" h="2676779">
                  <a:moveTo>
                    <a:pt x="0" y="124333"/>
                  </a:moveTo>
                  <a:cubicBezTo>
                    <a:pt x="0" y="55626"/>
                    <a:pt x="55753" y="0"/>
                    <a:pt x="124587" y="0"/>
                  </a:cubicBezTo>
                  <a:lnTo>
                    <a:pt x="6311646" y="0"/>
                  </a:lnTo>
                  <a:cubicBezTo>
                    <a:pt x="6380480" y="0"/>
                    <a:pt x="6436233" y="55626"/>
                    <a:pt x="6436233" y="124333"/>
                  </a:cubicBezTo>
                  <a:lnTo>
                    <a:pt x="6436233" y="2552446"/>
                  </a:lnTo>
                  <a:cubicBezTo>
                    <a:pt x="6436233" y="2621026"/>
                    <a:pt x="6380480" y="2676779"/>
                    <a:pt x="6311646" y="2676779"/>
                  </a:cubicBezTo>
                  <a:lnTo>
                    <a:pt x="124587" y="2676779"/>
                  </a:lnTo>
                  <a:cubicBezTo>
                    <a:pt x="55753" y="2676779"/>
                    <a:pt x="0" y="2621153"/>
                    <a:pt x="0" y="2552446"/>
                  </a:cubicBezTo>
                  <a:close/>
                </a:path>
              </a:pathLst>
            </a:custGeom>
            <a:solidFill>
              <a:srgbClr val="E8E8E3"/>
            </a:solidFill>
            <a:ln w="12700">
              <a:solidFill>
                <a:srgbClr val="000000"/>
              </a:solidFill>
            </a:ln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6448933" cy="2689479"/>
            </a:xfrm>
            <a:custGeom>
              <a:avLst/>
              <a:gdLst/>
              <a:ahLst/>
              <a:cxnLst/>
              <a:rect l="l" t="t" r="r" b="b"/>
              <a:pathLst>
                <a:path w="6448933" h="2689479">
                  <a:moveTo>
                    <a:pt x="0" y="130683"/>
                  </a:moveTo>
                  <a:cubicBezTo>
                    <a:pt x="0" y="58420"/>
                    <a:pt x="58674" y="0"/>
                    <a:pt x="130937" y="0"/>
                  </a:cubicBezTo>
                  <a:lnTo>
                    <a:pt x="6317996" y="0"/>
                  </a:lnTo>
                  <a:lnTo>
                    <a:pt x="6317996" y="6350"/>
                  </a:lnTo>
                  <a:lnTo>
                    <a:pt x="6317996" y="0"/>
                  </a:lnTo>
                  <a:cubicBezTo>
                    <a:pt x="6390259" y="0"/>
                    <a:pt x="6448933" y="58420"/>
                    <a:pt x="6448933" y="130683"/>
                  </a:cubicBezTo>
                  <a:lnTo>
                    <a:pt x="6442583" y="130683"/>
                  </a:lnTo>
                  <a:lnTo>
                    <a:pt x="6448933" y="130683"/>
                  </a:lnTo>
                  <a:lnTo>
                    <a:pt x="6448933" y="2558796"/>
                  </a:lnTo>
                  <a:lnTo>
                    <a:pt x="6442583" y="2558796"/>
                  </a:lnTo>
                  <a:lnTo>
                    <a:pt x="6448933" y="2558796"/>
                  </a:lnTo>
                  <a:cubicBezTo>
                    <a:pt x="6448933" y="2630932"/>
                    <a:pt x="6390259" y="2689479"/>
                    <a:pt x="6317996" y="2689479"/>
                  </a:cubicBezTo>
                  <a:lnTo>
                    <a:pt x="6317996" y="2683129"/>
                  </a:lnTo>
                  <a:lnTo>
                    <a:pt x="6317996" y="2689479"/>
                  </a:lnTo>
                  <a:lnTo>
                    <a:pt x="130937" y="2689479"/>
                  </a:lnTo>
                  <a:lnTo>
                    <a:pt x="130937" y="2683129"/>
                  </a:lnTo>
                  <a:lnTo>
                    <a:pt x="130937" y="2689479"/>
                  </a:lnTo>
                  <a:cubicBezTo>
                    <a:pt x="58674" y="2689479"/>
                    <a:pt x="0" y="2630932"/>
                    <a:pt x="0" y="2558796"/>
                  </a:cubicBezTo>
                  <a:lnTo>
                    <a:pt x="0" y="130683"/>
                  </a:lnTo>
                  <a:lnTo>
                    <a:pt x="6350" y="130683"/>
                  </a:lnTo>
                  <a:lnTo>
                    <a:pt x="0" y="130683"/>
                  </a:lnTo>
                  <a:moveTo>
                    <a:pt x="12700" y="130683"/>
                  </a:moveTo>
                  <a:lnTo>
                    <a:pt x="12700" y="2558796"/>
                  </a:lnTo>
                  <a:lnTo>
                    <a:pt x="6350" y="2558796"/>
                  </a:lnTo>
                  <a:lnTo>
                    <a:pt x="12700" y="2558796"/>
                  </a:lnTo>
                  <a:cubicBezTo>
                    <a:pt x="12700" y="2623947"/>
                    <a:pt x="65659" y="2676779"/>
                    <a:pt x="130937" y="2676779"/>
                  </a:cubicBezTo>
                  <a:lnTo>
                    <a:pt x="6317996" y="2676779"/>
                  </a:lnTo>
                  <a:cubicBezTo>
                    <a:pt x="6383274" y="2676779"/>
                    <a:pt x="6436233" y="2623947"/>
                    <a:pt x="6436233" y="2558796"/>
                  </a:cubicBezTo>
                  <a:lnTo>
                    <a:pt x="6436233" y="130683"/>
                  </a:lnTo>
                  <a:cubicBezTo>
                    <a:pt x="6436233" y="65532"/>
                    <a:pt x="6383274" y="12700"/>
                    <a:pt x="6317996" y="12700"/>
                  </a:cubicBezTo>
                  <a:lnTo>
                    <a:pt x="130937" y="12700"/>
                  </a:lnTo>
                  <a:lnTo>
                    <a:pt x="130937" y="6350"/>
                  </a:lnTo>
                  <a:lnTo>
                    <a:pt x="130937" y="12700"/>
                  </a:lnTo>
                  <a:cubicBezTo>
                    <a:pt x="65659" y="12700"/>
                    <a:pt x="12700" y="65532"/>
                    <a:pt x="12700" y="130683"/>
                  </a:cubicBezTo>
                  <a:close/>
                </a:path>
              </a:pathLst>
            </a:custGeom>
            <a:solidFill>
              <a:srgbClr val="CECEC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4" name="TextBox 24"/>
          <p:cNvSpPr txBox="1"/>
          <p:nvPr/>
        </p:nvSpPr>
        <p:spPr>
          <a:xfrm>
            <a:off x="1008161" y="5045423"/>
            <a:ext cx="2774305" cy="365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Equal Treatment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08161" y="5468094"/>
            <a:ext cx="4364385" cy="1141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Hollywood and Indian films analyzed with the same standards, without relying on external metadata quality.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5821115" y="4828282"/>
            <a:ext cx="4836914" cy="2017067"/>
            <a:chOff x="0" y="0"/>
            <a:chExt cx="6449218" cy="2689423"/>
          </a:xfrm>
        </p:grpSpPr>
        <p:sp>
          <p:nvSpPr>
            <p:cNvPr id="27" name="Freeform 27"/>
            <p:cNvSpPr/>
            <p:nvPr/>
          </p:nvSpPr>
          <p:spPr>
            <a:xfrm>
              <a:off x="6350" y="6350"/>
              <a:ext cx="6436487" cy="2676779"/>
            </a:xfrm>
            <a:custGeom>
              <a:avLst/>
              <a:gdLst/>
              <a:ahLst/>
              <a:cxnLst/>
              <a:rect l="l" t="t" r="r" b="b"/>
              <a:pathLst>
                <a:path w="6436487" h="2676779">
                  <a:moveTo>
                    <a:pt x="0" y="124333"/>
                  </a:moveTo>
                  <a:cubicBezTo>
                    <a:pt x="0" y="55626"/>
                    <a:pt x="55753" y="0"/>
                    <a:pt x="124587" y="0"/>
                  </a:cubicBezTo>
                  <a:lnTo>
                    <a:pt x="6311900" y="0"/>
                  </a:lnTo>
                  <a:cubicBezTo>
                    <a:pt x="6380734" y="0"/>
                    <a:pt x="6436487" y="55626"/>
                    <a:pt x="6436487" y="124333"/>
                  </a:cubicBezTo>
                  <a:lnTo>
                    <a:pt x="6436487" y="2552446"/>
                  </a:lnTo>
                  <a:cubicBezTo>
                    <a:pt x="6436487" y="2621026"/>
                    <a:pt x="6380734" y="2676779"/>
                    <a:pt x="6311900" y="2676779"/>
                  </a:cubicBezTo>
                  <a:lnTo>
                    <a:pt x="124587" y="2676779"/>
                  </a:lnTo>
                  <a:cubicBezTo>
                    <a:pt x="55753" y="2676779"/>
                    <a:pt x="0" y="2621153"/>
                    <a:pt x="0" y="2552446"/>
                  </a:cubicBezTo>
                  <a:close/>
                </a:path>
              </a:pathLst>
            </a:custGeom>
            <a:solidFill>
              <a:srgbClr val="E8E8E3"/>
            </a:solidFill>
            <a:ln w="12700">
              <a:solidFill>
                <a:srgbClr val="000000"/>
              </a:solidFill>
            </a:ln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6449187" cy="2689479"/>
            </a:xfrm>
            <a:custGeom>
              <a:avLst/>
              <a:gdLst/>
              <a:ahLst/>
              <a:cxnLst/>
              <a:rect l="l" t="t" r="r" b="b"/>
              <a:pathLst>
                <a:path w="6449187" h="2689479">
                  <a:moveTo>
                    <a:pt x="0" y="130683"/>
                  </a:moveTo>
                  <a:cubicBezTo>
                    <a:pt x="0" y="58420"/>
                    <a:pt x="58674" y="0"/>
                    <a:pt x="130937" y="0"/>
                  </a:cubicBezTo>
                  <a:lnTo>
                    <a:pt x="6318250" y="0"/>
                  </a:lnTo>
                  <a:lnTo>
                    <a:pt x="6318250" y="6350"/>
                  </a:lnTo>
                  <a:lnTo>
                    <a:pt x="6318250" y="0"/>
                  </a:lnTo>
                  <a:cubicBezTo>
                    <a:pt x="6390513" y="0"/>
                    <a:pt x="6449187" y="58420"/>
                    <a:pt x="6449187" y="130683"/>
                  </a:cubicBezTo>
                  <a:lnTo>
                    <a:pt x="6442837" y="130683"/>
                  </a:lnTo>
                  <a:lnTo>
                    <a:pt x="6449187" y="130683"/>
                  </a:lnTo>
                  <a:lnTo>
                    <a:pt x="6449187" y="2558796"/>
                  </a:lnTo>
                  <a:lnTo>
                    <a:pt x="6442837" y="2558796"/>
                  </a:lnTo>
                  <a:lnTo>
                    <a:pt x="6449187" y="2558796"/>
                  </a:lnTo>
                  <a:cubicBezTo>
                    <a:pt x="6449187" y="2630932"/>
                    <a:pt x="6390513" y="2689479"/>
                    <a:pt x="6318250" y="2689479"/>
                  </a:cubicBezTo>
                  <a:lnTo>
                    <a:pt x="6318250" y="2683129"/>
                  </a:lnTo>
                  <a:lnTo>
                    <a:pt x="6318250" y="2689479"/>
                  </a:lnTo>
                  <a:lnTo>
                    <a:pt x="130937" y="2689479"/>
                  </a:lnTo>
                  <a:lnTo>
                    <a:pt x="130937" y="2683129"/>
                  </a:lnTo>
                  <a:lnTo>
                    <a:pt x="130937" y="2689479"/>
                  </a:lnTo>
                  <a:cubicBezTo>
                    <a:pt x="58674" y="2689479"/>
                    <a:pt x="0" y="2630932"/>
                    <a:pt x="0" y="2558796"/>
                  </a:cubicBezTo>
                  <a:lnTo>
                    <a:pt x="0" y="130683"/>
                  </a:lnTo>
                  <a:lnTo>
                    <a:pt x="6350" y="130683"/>
                  </a:lnTo>
                  <a:lnTo>
                    <a:pt x="0" y="130683"/>
                  </a:lnTo>
                  <a:moveTo>
                    <a:pt x="12700" y="130683"/>
                  </a:moveTo>
                  <a:lnTo>
                    <a:pt x="12700" y="2558796"/>
                  </a:lnTo>
                  <a:lnTo>
                    <a:pt x="6350" y="2558796"/>
                  </a:lnTo>
                  <a:lnTo>
                    <a:pt x="12700" y="2558796"/>
                  </a:lnTo>
                  <a:cubicBezTo>
                    <a:pt x="12700" y="2623947"/>
                    <a:pt x="65659" y="2676779"/>
                    <a:pt x="130937" y="2676779"/>
                  </a:cubicBezTo>
                  <a:lnTo>
                    <a:pt x="6318250" y="2676779"/>
                  </a:lnTo>
                  <a:cubicBezTo>
                    <a:pt x="6383528" y="2676779"/>
                    <a:pt x="6436487" y="2623947"/>
                    <a:pt x="6436487" y="2558796"/>
                  </a:cubicBezTo>
                  <a:lnTo>
                    <a:pt x="6436487" y="130683"/>
                  </a:lnTo>
                  <a:cubicBezTo>
                    <a:pt x="6436487" y="65532"/>
                    <a:pt x="6383528" y="12700"/>
                    <a:pt x="6318250" y="12700"/>
                  </a:cubicBezTo>
                  <a:lnTo>
                    <a:pt x="130937" y="12700"/>
                  </a:lnTo>
                  <a:lnTo>
                    <a:pt x="130937" y="6350"/>
                  </a:lnTo>
                  <a:lnTo>
                    <a:pt x="130937" y="12700"/>
                  </a:lnTo>
                  <a:cubicBezTo>
                    <a:pt x="65659" y="12700"/>
                    <a:pt x="12700" y="65532"/>
                    <a:pt x="12700" y="130683"/>
                  </a:cubicBezTo>
                  <a:close/>
                </a:path>
              </a:pathLst>
            </a:custGeom>
            <a:solidFill>
              <a:srgbClr val="CECEC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9" name="TextBox 29"/>
          <p:cNvSpPr txBox="1"/>
          <p:nvPr/>
        </p:nvSpPr>
        <p:spPr>
          <a:xfrm>
            <a:off x="6057305" y="5045423"/>
            <a:ext cx="2774305" cy="365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Always Current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057305" y="5468094"/>
            <a:ext cx="4364534" cy="1141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Live API integration ensures recommendations stay fresh and relevant with newly released content.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771971" y="7057727"/>
            <a:ext cx="9886058" cy="1662112"/>
            <a:chOff x="0" y="0"/>
            <a:chExt cx="13181410" cy="2216150"/>
          </a:xfrm>
        </p:grpSpPr>
        <p:sp>
          <p:nvSpPr>
            <p:cNvPr id="32" name="Freeform 32"/>
            <p:cNvSpPr/>
            <p:nvPr/>
          </p:nvSpPr>
          <p:spPr>
            <a:xfrm>
              <a:off x="6350" y="6350"/>
              <a:ext cx="13168629" cy="2203450"/>
            </a:xfrm>
            <a:custGeom>
              <a:avLst/>
              <a:gdLst/>
              <a:ahLst/>
              <a:cxnLst/>
              <a:rect l="l" t="t" r="r" b="b"/>
              <a:pathLst>
                <a:path w="13168629" h="2203450">
                  <a:moveTo>
                    <a:pt x="0" y="124333"/>
                  </a:moveTo>
                  <a:cubicBezTo>
                    <a:pt x="0" y="55626"/>
                    <a:pt x="55880" y="0"/>
                    <a:pt x="124841" y="0"/>
                  </a:cubicBezTo>
                  <a:lnTo>
                    <a:pt x="13043788" y="0"/>
                  </a:lnTo>
                  <a:cubicBezTo>
                    <a:pt x="13112750" y="0"/>
                    <a:pt x="13168629" y="55626"/>
                    <a:pt x="13168629" y="124333"/>
                  </a:cubicBezTo>
                  <a:lnTo>
                    <a:pt x="13168629" y="2079117"/>
                  </a:lnTo>
                  <a:cubicBezTo>
                    <a:pt x="13168629" y="2147824"/>
                    <a:pt x="13112750" y="2203450"/>
                    <a:pt x="13043788" y="2203450"/>
                  </a:cubicBezTo>
                  <a:lnTo>
                    <a:pt x="124841" y="2203450"/>
                  </a:lnTo>
                  <a:cubicBezTo>
                    <a:pt x="55880" y="2203450"/>
                    <a:pt x="0" y="2147824"/>
                    <a:pt x="0" y="2079117"/>
                  </a:cubicBezTo>
                  <a:close/>
                </a:path>
              </a:pathLst>
            </a:custGeom>
            <a:solidFill>
              <a:srgbClr val="E8E8E3"/>
            </a:solidFill>
            <a:ln w="12700">
              <a:solidFill>
                <a:srgbClr val="000000"/>
              </a:solidFill>
            </a:ln>
          </p:spPr>
        </p:sp>
        <p:sp>
          <p:nvSpPr>
            <p:cNvPr id="33" name="Freeform 33"/>
            <p:cNvSpPr/>
            <p:nvPr/>
          </p:nvSpPr>
          <p:spPr>
            <a:xfrm>
              <a:off x="0" y="0"/>
              <a:ext cx="13181329" cy="2216150"/>
            </a:xfrm>
            <a:custGeom>
              <a:avLst/>
              <a:gdLst/>
              <a:ahLst/>
              <a:cxnLst/>
              <a:rect l="l" t="t" r="r" b="b"/>
              <a:pathLst>
                <a:path w="13181329" h="2216150">
                  <a:moveTo>
                    <a:pt x="0" y="130683"/>
                  </a:moveTo>
                  <a:cubicBezTo>
                    <a:pt x="0" y="58420"/>
                    <a:pt x="58801" y="0"/>
                    <a:pt x="131191" y="0"/>
                  </a:cubicBezTo>
                  <a:lnTo>
                    <a:pt x="13050138" y="0"/>
                  </a:lnTo>
                  <a:lnTo>
                    <a:pt x="13050138" y="6350"/>
                  </a:lnTo>
                  <a:lnTo>
                    <a:pt x="13050138" y="0"/>
                  </a:lnTo>
                  <a:cubicBezTo>
                    <a:pt x="13122655" y="0"/>
                    <a:pt x="13181329" y="58420"/>
                    <a:pt x="13181329" y="130683"/>
                  </a:cubicBezTo>
                  <a:lnTo>
                    <a:pt x="13174979" y="130683"/>
                  </a:lnTo>
                  <a:lnTo>
                    <a:pt x="13181329" y="130683"/>
                  </a:lnTo>
                  <a:lnTo>
                    <a:pt x="13181329" y="2085467"/>
                  </a:lnTo>
                  <a:lnTo>
                    <a:pt x="13174979" y="2085467"/>
                  </a:lnTo>
                  <a:lnTo>
                    <a:pt x="13181329" y="2085467"/>
                  </a:lnTo>
                  <a:cubicBezTo>
                    <a:pt x="13181329" y="2157603"/>
                    <a:pt x="13122528" y="2216150"/>
                    <a:pt x="13050138" y="2216150"/>
                  </a:cubicBezTo>
                  <a:lnTo>
                    <a:pt x="13050138" y="2209800"/>
                  </a:lnTo>
                  <a:lnTo>
                    <a:pt x="13050138" y="2216150"/>
                  </a:lnTo>
                  <a:lnTo>
                    <a:pt x="131191" y="2216150"/>
                  </a:lnTo>
                  <a:lnTo>
                    <a:pt x="131191" y="2209800"/>
                  </a:lnTo>
                  <a:lnTo>
                    <a:pt x="131191" y="2216150"/>
                  </a:lnTo>
                  <a:cubicBezTo>
                    <a:pt x="58801" y="2216150"/>
                    <a:pt x="0" y="2157730"/>
                    <a:pt x="0" y="2085467"/>
                  </a:cubicBezTo>
                  <a:lnTo>
                    <a:pt x="0" y="130683"/>
                  </a:lnTo>
                  <a:lnTo>
                    <a:pt x="6350" y="130683"/>
                  </a:lnTo>
                  <a:lnTo>
                    <a:pt x="0" y="130683"/>
                  </a:lnTo>
                  <a:moveTo>
                    <a:pt x="12700" y="130683"/>
                  </a:moveTo>
                  <a:lnTo>
                    <a:pt x="12700" y="2085467"/>
                  </a:lnTo>
                  <a:lnTo>
                    <a:pt x="6350" y="2085467"/>
                  </a:lnTo>
                  <a:lnTo>
                    <a:pt x="12700" y="2085467"/>
                  </a:lnTo>
                  <a:cubicBezTo>
                    <a:pt x="12700" y="2150618"/>
                    <a:pt x="65786" y="2203450"/>
                    <a:pt x="131191" y="2203450"/>
                  </a:cubicBezTo>
                  <a:lnTo>
                    <a:pt x="13050138" y="2203450"/>
                  </a:lnTo>
                  <a:cubicBezTo>
                    <a:pt x="13115671" y="2203450"/>
                    <a:pt x="13168629" y="2150618"/>
                    <a:pt x="13168629" y="2085467"/>
                  </a:cubicBezTo>
                  <a:lnTo>
                    <a:pt x="13168629" y="130683"/>
                  </a:lnTo>
                  <a:cubicBezTo>
                    <a:pt x="13168629" y="65532"/>
                    <a:pt x="13115544" y="12700"/>
                    <a:pt x="13050138" y="12700"/>
                  </a:cubicBezTo>
                  <a:lnTo>
                    <a:pt x="131191" y="12700"/>
                  </a:lnTo>
                  <a:lnTo>
                    <a:pt x="131191" y="6350"/>
                  </a:lnTo>
                  <a:lnTo>
                    <a:pt x="131191" y="12700"/>
                  </a:lnTo>
                  <a:cubicBezTo>
                    <a:pt x="65786" y="12700"/>
                    <a:pt x="12700" y="65532"/>
                    <a:pt x="12700" y="130683"/>
                  </a:cubicBezTo>
                  <a:close/>
                </a:path>
              </a:pathLst>
            </a:custGeom>
            <a:solidFill>
              <a:srgbClr val="CECEC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4" name="TextBox 34"/>
          <p:cNvSpPr txBox="1"/>
          <p:nvPr/>
        </p:nvSpPr>
        <p:spPr>
          <a:xfrm>
            <a:off x="1008161" y="7274867"/>
            <a:ext cx="2774305" cy="365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Future-Ready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08161" y="7697540"/>
            <a:ext cx="9413676" cy="786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Flexible architecture allows easy addition of new genres, keyword refinement, and logic enhancements.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76734" y="8888462"/>
            <a:ext cx="9876533" cy="786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By understanding movies through their actual content rather than potentially flawed tags, this system delivers more accurate and trustworthy recommendations.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876300"/>
            <a:ext cx="16459200" cy="9258300"/>
          </a:xfrm>
          <a:custGeom>
            <a:avLst/>
            <a:gdLst/>
            <a:ahLst/>
            <a:cxnLst/>
            <a:rect l="l" t="t" r="r" b="b"/>
            <a:pathLst>
              <a:path w="16459200" h="9258300">
                <a:moveTo>
                  <a:pt x="0" y="0"/>
                </a:moveTo>
                <a:lnTo>
                  <a:pt x="16459200" y="0"/>
                </a:lnTo>
                <a:lnTo>
                  <a:pt x="1645920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22136" y="171469"/>
            <a:ext cx="1213128" cy="529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6"/>
              </a:lnSpc>
              <a:spcBef>
                <a:spcPct val="0"/>
              </a:spcBef>
            </a:pPr>
            <a:r>
              <a:rPr lang="en-US" sz="2687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Output</a:t>
            </a:r>
            <a:r>
              <a:rPr lang="en-US" sz="2687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: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758559" y="855761"/>
            <a:ext cx="6433096" cy="861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50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Results &amp; Analysis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758559" y="2326779"/>
            <a:ext cx="2995166" cy="753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25"/>
              </a:lnSpc>
            </a:pPr>
            <a:r>
              <a:rPr lang="en-US" sz="66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480+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58559" y="3373487"/>
            <a:ext cx="2995166" cy="430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Movies Fetched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758559" y="3882181"/>
            <a:ext cx="2995166" cy="89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200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Live data from multiple languages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075342" y="2326779"/>
            <a:ext cx="2995166" cy="753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25"/>
              </a:lnSpc>
            </a:pPr>
            <a:r>
              <a:rPr lang="en-US" sz="66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6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075342" y="3373487"/>
            <a:ext cx="2995166" cy="832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Languages Supported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075342" y="4284166"/>
            <a:ext cx="2995166" cy="89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200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English plus major Indian languages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392126" y="2326779"/>
            <a:ext cx="2995315" cy="753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25"/>
              </a:lnSpc>
            </a:pPr>
            <a:r>
              <a:rPr lang="en-US" sz="6625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7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392126" y="3373487"/>
            <a:ext cx="2995315" cy="430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4"/>
              </a:lnSpc>
            </a:pPr>
            <a:r>
              <a:rPr lang="en-US" sz="249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Genre Categories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392126" y="3882181"/>
            <a:ext cx="2995315" cy="89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200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Comprehensive keyword mapping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7758559" y="5601780"/>
            <a:ext cx="9628883" cy="41672"/>
            <a:chOff x="0" y="0"/>
            <a:chExt cx="12838510" cy="5556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838557" cy="55626"/>
            </a:xfrm>
            <a:custGeom>
              <a:avLst/>
              <a:gdLst/>
              <a:ahLst/>
              <a:cxnLst/>
              <a:rect l="l" t="t" r="r" b="b"/>
              <a:pathLst>
                <a:path w="12838557" h="55626">
                  <a:moveTo>
                    <a:pt x="0" y="0"/>
                  </a:moveTo>
                  <a:lnTo>
                    <a:pt x="12838557" y="0"/>
                  </a:lnTo>
                  <a:lnTo>
                    <a:pt x="12838557" y="55626"/>
                  </a:lnTo>
                  <a:lnTo>
                    <a:pt x="0" y="55626"/>
                  </a:lnTo>
                  <a:close/>
                </a:path>
              </a:pathLst>
            </a:custGeom>
            <a:solidFill>
              <a:srgbClr val="272525">
                <a:alpha val="2470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0" name="TextBox 20"/>
          <p:cNvSpPr txBox="1"/>
          <p:nvPr/>
        </p:nvSpPr>
        <p:spPr>
          <a:xfrm>
            <a:off x="7758559" y="5856685"/>
            <a:ext cx="9628883" cy="1722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The system successfully retrieved live movie data across all selected languages. Genre filtering performed accurately using keyword-based matching in movie overviews. For each selected genre (e.g., Action), the system returns a curated list of relevant movies spanning Hollywood and Indian cinema.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7758559" y="7868990"/>
            <a:ext cx="9628883" cy="1505099"/>
            <a:chOff x="0" y="0"/>
            <a:chExt cx="12838510" cy="200679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838557" cy="2006854"/>
            </a:xfrm>
            <a:custGeom>
              <a:avLst/>
              <a:gdLst/>
              <a:ahLst/>
              <a:cxnLst/>
              <a:rect l="l" t="t" r="r" b="b"/>
              <a:pathLst>
                <a:path w="12838557" h="2006854">
                  <a:moveTo>
                    <a:pt x="0" y="144145"/>
                  </a:moveTo>
                  <a:cubicBezTo>
                    <a:pt x="0" y="64516"/>
                    <a:pt x="64516" y="0"/>
                    <a:pt x="144145" y="0"/>
                  </a:cubicBezTo>
                  <a:lnTo>
                    <a:pt x="12694412" y="0"/>
                  </a:lnTo>
                  <a:cubicBezTo>
                    <a:pt x="12774041" y="0"/>
                    <a:pt x="12838557" y="64516"/>
                    <a:pt x="12838557" y="144145"/>
                  </a:cubicBezTo>
                  <a:lnTo>
                    <a:pt x="12838557" y="1862709"/>
                  </a:lnTo>
                  <a:cubicBezTo>
                    <a:pt x="12838557" y="1942338"/>
                    <a:pt x="12774041" y="2006854"/>
                    <a:pt x="12694412" y="2006854"/>
                  </a:cubicBezTo>
                  <a:lnTo>
                    <a:pt x="144145" y="2006854"/>
                  </a:lnTo>
                  <a:cubicBezTo>
                    <a:pt x="64516" y="2006854"/>
                    <a:pt x="0" y="1942338"/>
                    <a:pt x="0" y="1862709"/>
                  </a:cubicBezTo>
                  <a:close/>
                </a:path>
              </a:pathLst>
            </a:custGeom>
            <a:solidFill>
              <a:srgbClr val="DCDCD5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8015882" y="8270230"/>
            <a:ext cx="321618" cy="257324"/>
            <a:chOff x="0" y="0"/>
            <a:chExt cx="428823" cy="343098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428879" cy="343154"/>
            </a:xfrm>
            <a:custGeom>
              <a:avLst/>
              <a:gdLst/>
              <a:ahLst/>
              <a:cxnLst/>
              <a:rect l="l" t="t" r="r" b="b"/>
              <a:pathLst>
                <a:path w="428879" h="343154">
                  <a:moveTo>
                    <a:pt x="0" y="0"/>
                  </a:moveTo>
                  <a:lnTo>
                    <a:pt x="428879" y="0"/>
                  </a:lnTo>
                  <a:lnTo>
                    <a:pt x="428879" y="343154"/>
                  </a:lnTo>
                  <a:lnTo>
                    <a:pt x="0" y="343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76" r="-363" b="16"/>
              </a:stretch>
            </a:blipFill>
          </p:spPr>
        </p:sp>
      </p:grpSp>
      <p:sp>
        <p:nvSpPr>
          <p:cNvPr id="25" name="TextBox 25"/>
          <p:cNvSpPr txBox="1"/>
          <p:nvPr/>
        </p:nvSpPr>
        <p:spPr>
          <a:xfrm>
            <a:off x="8594824" y="8114408"/>
            <a:ext cx="8535292" cy="89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b="1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Implementation Note:</a:t>
            </a:r>
            <a:r>
              <a:rPr lang="en-US" sz="2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Insert terminal output screenshot here showing movie fetch results and genre-filtered movie lists.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706</Words>
  <Application>Microsoft Office PowerPoint</Application>
  <PresentationFormat>Custom</PresentationFormat>
  <Paragraphs>129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Lato</vt:lpstr>
      <vt:lpstr>Calibri</vt:lpstr>
      <vt:lpstr>Arimo</vt:lpstr>
      <vt:lpstr>Arial</vt:lpstr>
      <vt:lpstr>Lato Bold</vt:lpstr>
      <vt:lpstr>Arimo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Movie-Recommendation-System_updated.pptx</dc:title>
  <dc:creator>‎ PRINCU ‎</dc:creator>
  <cp:lastModifiedBy>‎ PRINCU ‎</cp:lastModifiedBy>
  <cp:revision>2</cp:revision>
  <dcterms:created xsi:type="dcterms:W3CDTF">2006-08-16T00:00:00Z</dcterms:created>
  <dcterms:modified xsi:type="dcterms:W3CDTF">2025-12-02T08:49:58Z</dcterms:modified>
  <dc:identifier>DAG6R17R8Ng</dc:identifier>
</cp:coreProperties>
</file>

<file path=docProps/thumbnail.jpeg>
</file>